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72C958-7DB3-4372-B787-5CA38E22B1A2}">
  <a:tblStyle styleId="{B172C958-7DB3-4372-B787-5CA38E22B1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Lato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aleway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aleway-italic.fntdata"/><Relationship Id="rId12" Type="http://schemas.openxmlformats.org/officeDocument/2006/relationships/slide" Target="slides/slide5.xml"/><Relationship Id="rId56" Type="http://schemas.openxmlformats.org/officeDocument/2006/relationships/font" Target="fonts/Raleway-bold.fntdata"/><Relationship Id="rId15" Type="http://schemas.openxmlformats.org/officeDocument/2006/relationships/slide" Target="slides/slide8.xml"/><Relationship Id="rId59" Type="http://schemas.openxmlformats.org/officeDocument/2006/relationships/font" Target="fonts/Lato-regular.fntdata"/><Relationship Id="rId14" Type="http://schemas.openxmlformats.org/officeDocument/2006/relationships/slide" Target="slides/slide7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540967a8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540967a8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540967a8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540967a8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540967a8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540967a8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540967a8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540967a8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540967a8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540967a8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540967a8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540967a8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540967a8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540967a8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540967a8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540967a8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540967a8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540967a8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540967a8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540967a8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540967a8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540967a8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540967a8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540967a8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540967a8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540967a8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540967a8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540967a8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540967a8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540967a8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540967a8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540967a8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540967a8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540967a8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540967a8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540967a8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f45bd36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f45bd36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f45bd36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7f45bd36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f45bd369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f45bd369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f45bd36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f45bd36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540967a8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540967a8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f45bd369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f45bd369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f45bd369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f45bd369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f45bd369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7f45bd36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f45bd36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f45bd36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f45bd369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f45bd369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f45bd369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f45bd369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f45bd369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7f45bd369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f45bd36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7f45bd36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f45bd369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f45bd369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f45bd369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f45bd369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540967a8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540967a8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f45bd369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f45bd369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f45bd369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f45bd369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7f45bd369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7f45bd369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7f45bd369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7f45bd369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f45bd369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7f45bd369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7f45bd369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7f45bd369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f45bd369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f45bd369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f45bd369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f45bd369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540967a8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540967a8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540967a8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540967a8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540967a8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540967a8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540967a8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540967a8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540967a8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540967a8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n.wikipedia.org/wiki/Mann%E2%80%93Whitney_U_test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ML на Python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727952" y="27240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Неделя 3. День 9. Статистика. Тестирование гипотез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(16.09.2023)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729450" y="5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Мощность теста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-1789" l="920" r="-919" t="1790"/>
          <a:stretch/>
        </p:blipFill>
        <p:spPr>
          <a:xfrm>
            <a:off x="1094100" y="1581525"/>
            <a:ext cx="4904099" cy="31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400" y="1173638"/>
            <a:ext cx="14097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75" y="1173638"/>
            <a:ext cx="809625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727650" y="584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Мощность теста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6628100" y="1843800"/>
            <a:ext cx="2457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При увеличении выборки — возрастает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09" name="Google Shape;20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" y="1523275"/>
            <a:ext cx="6307850" cy="29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Ошибки при тестировании гипотез</a:t>
            </a:r>
            <a:endParaRPr/>
          </a:p>
        </p:txBody>
      </p:sp>
      <p:sp>
        <p:nvSpPr>
          <p:cNvPr id="216" name="Google Shape;21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700" y="1176375"/>
            <a:ext cx="5146650" cy="38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25" y="488450"/>
            <a:ext cx="7329250" cy="45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686725" y="535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мощности </a:t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686725" y="1302350"/>
            <a:ext cx="351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</a:rPr>
              <a:t>A priori</a:t>
            </a:r>
            <a:endParaRPr i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ru" sz="1800">
                <a:solidFill>
                  <a:srgbClr val="000000"/>
                </a:solidFill>
              </a:rPr>
              <a:t>какой нужен объем выборки, чтобы найти различия с разумной долей уверенности?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ru" sz="1800">
                <a:solidFill>
                  <a:srgbClr val="000000"/>
                </a:solidFill>
              </a:rPr>
              <a:t>различия какой величины мы можем найти, если известен объем выборки?</a:t>
            </a:r>
            <a:endParaRPr sz="1800"/>
          </a:p>
        </p:txBody>
      </p:sp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4801525" y="1302350"/>
            <a:ext cx="377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latin typeface="Lato"/>
                <a:ea typeface="Lato"/>
                <a:cs typeface="Lato"/>
                <a:sym typeface="Lato"/>
              </a:rPr>
              <a:t>Post hoc</a:t>
            </a:r>
            <a:endParaRPr i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смогли бы мы найти различия при помощи нашего эксперимента (</a:t>
            </a:r>
            <a:r>
              <a:rPr i="1" lang="ru" sz="1800">
                <a:latin typeface="Lato"/>
                <a:ea typeface="Lato"/>
                <a:cs typeface="Lato"/>
                <a:sym typeface="Lato"/>
              </a:rPr>
              <a:t>α</a:t>
            </a:r>
            <a:r>
              <a:rPr lang="ru" sz="1800">
                <a:latin typeface="Lato"/>
                <a:ea typeface="Lato"/>
                <a:cs typeface="Lato"/>
                <a:sym typeface="Lato"/>
              </a:rPr>
              <a:t>,</a:t>
            </a:r>
            <a:r>
              <a:rPr i="1" lang="ru" sz="180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ru" sz="1800">
                <a:latin typeface="Lato"/>
                <a:ea typeface="Lato"/>
                <a:cs typeface="Lato"/>
                <a:sym typeface="Lato"/>
              </a:rPr>
              <a:t>), если бы величина эффекта была </a:t>
            </a:r>
            <a:r>
              <a:rPr i="1" lang="ru" sz="1800"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ru" sz="1800">
                <a:latin typeface="Lato"/>
                <a:ea typeface="Lato"/>
                <a:cs typeface="Lato"/>
                <a:sym typeface="Lato"/>
              </a:rPr>
              <a:t>?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592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</a:t>
            </a:r>
            <a:r>
              <a:rPr i="1" lang="ru"/>
              <a:t>a priori</a:t>
            </a:r>
            <a:endParaRPr i="1"/>
          </a:p>
        </p:txBody>
      </p:sp>
      <p:sp>
        <p:nvSpPr>
          <p:cNvPr id="239" name="Google Shape;23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240" name="Google Shape;240;p39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{B172C958-7DB3-4372-B787-5CA38E22B1A2}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Lato"/>
                          <a:ea typeface="Lato"/>
                          <a:cs typeface="Lato"/>
                          <a:sym typeface="Lato"/>
                        </a:rPr>
                        <a:t>тест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Lato"/>
                          <a:ea typeface="Lato"/>
                          <a:cs typeface="Lato"/>
                          <a:sym typeface="Lato"/>
                        </a:rPr>
                        <a:t>t-критерий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Lato"/>
                          <a:ea typeface="Lato"/>
                          <a:cs typeface="Lato"/>
                          <a:sym typeface="Lato"/>
                        </a:rPr>
                        <a:t>уровень значимости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 sz="2400">
                          <a:latin typeface="Lato"/>
                          <a:ea typeface="Lato"/>
                          <a:cs typeface="Lato"/>
                          <a:sym typeface="Lato"/>
                        </a:rPr>
                        <a:t>alpha</a:t>
                      </a:r>
                      <a:r>
                        <a:rPr lang="ru" sz="2400">
                          <a:latin typeface="Lato"/>
                          <a:ea typeface="Lato"/>
                          <a:cs typeface="Lato"/>
                          <a:sym typeface="Lato"/>
                        </a:rPr>
                        <a:t>=0.05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Lato"/>
                          <a:ea typeface="Lato"/>
                          <a:cs typeface="Lato"/>
                          <a:sym typeface="Lato"/>
                        </a:rPr>
                        <a:t>желаемая мощность теста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Lato"/>
                          <a:ea typeface="Lato"/>
                          <a:cs typeface="Lato"/>
                          <a:sym typeface="Lato"/>
                        </a:rPr>
                        <a:t>0.8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400">
                          <a:latin typeface="Lato"/>
                          <a:ea typeface="Lato"/>
                          <a:cs typeface="Lato"/>
                          <a:sym typeface="Lato"/>
                        </a:rPr>
                        <a:t>ожидаемая величина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400">
                          <a:latin typeface="Lato"/>
                          <a:ea typeface="Lato"/>
                          <a:cs typeface="Lato"/>
                          <a:sym typeface="Lato"/>
                        </a:rPr>
                        <a:t>???</a:t>
                      </a:r>
                      <a:endParaRPr b="1"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686700" y="55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Величина эффекта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4246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Коэффициент Коэна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47" name="Google Shape;247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175" y="1227425"/>
            <a:ext cx="3496500" cy="21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575" y="2887700"/>
            <a:ext cx="2784550" cy="1862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" name="Google Shape;250;p40"/>
          <p:cNvGraphicFramePr/>
          <p:nvPr/>
        </p:nvGraphicFramePr>
        <p:xfrm>
          <a:off x="6375875" y="161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{B172C958-7DB3-4372-B787-5CA38E22B1A2}</a:tableStyleId>
              </a:tblPr>
              <a:tblGrid>
                <a:gridCol w="1224050"/>
                <a:gridCol w="81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/>
                        <a:t>Effect size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ru"/>
                        <a:t>d</a:t>
                      </a:r>
                      <a:endParaRPr b="1"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Very small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small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Medium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Large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Very large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1.20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Huge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2.0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727650" y="299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>
                <a:solidFill>
                  <a:srgbClr val="000000"/>
                </a:solidFill>
              </a:rPr>
              <a:t>Как оценить ожидаемую величину эффекта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727650" y="15295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ru" sz="2400">
                <a:solidFill>
                  <a:srgbClr val="000000"/>
                </a:solidFill>
              </a:rPr>
              <a:t>Пилотные исследования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ru" sz="2400">
                <a:solidFill>
                  <a:srgbClr val="000000"/>
                </a:solidFill>
              </a:rPr>
              <a:t>Литература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ru" sz="2400">
                <a:solidFill>
                  <a:srgbClr val="000000"/>
                </a:solidFill>
              </a:rPr>
              <a:t>Общебиологические знания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ru" sz="2400">
                <a:solidFill>
                  <a:srgbClr val="000000"/>
                </a:solidFill>
              </a:rPr>
              <a:t>Технические требования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57" name="Google Shape;25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t-тест</a:t>
            </a:r>
            <a:endParaRPr/>
          </a:p>
        </p:txBody>
      </p:sp>
      <p:sp>
        <p:nvSpPr>
          <p:cNvPr id="263" name="Google Shape;263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75" y="29687"/>
            <a:ext cx="3945775" cy="50841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727650" y="570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t-критерий Стьюдента (одновыборочный)</a:t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284575" y="1288800"/>
            <a:ext cx="8131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Смоделируем ситуацию:</a:t>
            </a:r>
            <a:br>
              <a:rPr lang="ru" sz="1800">
                <a:solidFill>
                  <a:srgbClr val="000000"/>
                </a:solidFill>
              </a:rPr>
            </a:br>
            <a:br>
              <a:rPr lang="ru" sz="1800">
                <a:solidFill>
                  <a:srgbClr val="000000"/>
                </a:solidFill>
              </a:rPr>
            </a:br>
            <a:r>
              <a:rPr lang="ru" sz="1800">
                <a:solidFill>
                  <a:srgbClr val="000000"/>
                </a:solidFill>
              </a:rPr>
              <a:t>В статье показано, что в среднем программист пишет 100 строчек кода в день. Мы провели собственное исследование и мы получили среднее = 110 строк, s = 5.1 (N = 21)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Продуктивнее ли наши программисты?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H</a:t>
            </a:r>
            <a:r>
              <a:rPr baseline="-25000" lang="ru" sz="1800">
                <a:solidFill>
                  <a:srgbClr val="000000"/>
                </a:solidFill>
              </a:rPr>
              <a:t>0</a:t>
            </a:r>
            <a:r>
              <a:rPr lang="ru" sz="1800">
                <a:solidFill>
                  <a:srgbClr val="000000"/>
                </a:solidFill>
              </a:rPr>
              <a:t> — Наши программисты работают также как и все программисты в мире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H</a:t>
            </a:r>
            <a:r>
              <a:rPr baseline="-25000" lang="ru" sz="1800">
                <a:solidFill>
                  <a:srgbClr val="000000"/>
                </a:solidFill>
              </a:rPr>
              <a:t>A</a:t>
            </a:r>
            <a:r>
              <a:rPr lang="ru" sz="1800">
                <a:solidFill>
                  <a:srgbClr val="000000"/>
                </a:solidFill>
              </a:rPr>
              <a:t> — Наши программисты продуктивнее обычных программистов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71" name="Google Shape;27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729450" y="1322450"/>
            <a:ext cx="8118000" cy="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Проверка статистических</a:t>
            </a:r>
            <a:r>
              <a:rPr lang="ru"/>
              <a:t> гипотез</a:t>
            </a:r>
            <a:endParaRPr/>
          </a:p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727650" y="570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t-критерий Стьюдента (одновыборочный)</a:t>
            </a:r>
            <a:endParaRPr/>
          </a:p>
        </p:txBody>
      </p:sp>
      <p:sp>
        <p:nvSpPr>
          <p:cNvPr id="277" name="Google Shape;277;p44"/>
          <p:cNvSpPr txBox="1"/>
          <p:nvPr>
            <p:ph idx="1" type="body"/>
          </p:nvPr>
        </p:nvSpPr>
        <p:spPr>
          <a:xfrm>
            <a:off x="727650" y="1493900"/>
            <a:ext cx="7688700" cy="1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Подставляем значения в формулу и получаем t значение = 8.84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Много это или мало?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78" name="Google Shape;27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938" y="2294825"/>
            <a:ext cx="18192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242225" y="3411475"/>
            <a:ext cx="9179700" cy="11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 * (1 - pt(8.84, df = 21 - 1))</a:t>
            </a:r>
            <a:r>
              <a:rPr lang="ru" sz="1800">
                <a:solidFill>
                  <a:srgbClr val="000000"/>
                </a:solidFill>
              </a:rPr>
              <a:t> = 0.00000002410724 - значение p-value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729450" y="546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Критерии данных для t-test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115200" y="1694175"/>
            <a:ext cx="4228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ru" sz="1800">
                <a:solidFill>
                  <a:srgbClr val="000000"/>
                </a:solidFill>
              </a:rPr>
              <a:t>Наблюдения в выборке должны быть </a:t>
            </a:r>
            <a:r>
              <a:rPr lang="ru" sz="1800">
                <a:solidFill>
                  <a:srgbClr val="000000"/>
                </a:solidFill>
              </a:rPr>
              <a:t>независимы</a:t>
            </a:r>
            <a:r>
              <a:rPr lang="ru" sz="1800">
                <a:solidFill>
                  <a:srgbClr val="000000"/>
                </a:solidFill>
              </a:rPr>
              <a:t> друг от друга.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000000"/>
                </a:solidFill>
              </a:rPr>
              <a:t>Объем выборки достаточно велик </a:t>
            </a:r>
            <a:r>
              <a:rPr b="1" lang="ru" sz="1800">
                <a:solidFill>
                  <a:srgbClr val="000000"/>
                </a:solidFill>
              </a:rPr>
              <a:t>или</a:t>
            </a:r>
            <a:r>
              <a:rPr lang="ru" sz="1800">
                <a:solidFill>
                  <a:srgbClr val="000000"/>
                </a:solidFill>
              </a:rPr>
              <a:t> величины нормально распределены.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7" name="Google Shape;287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25" y="1326876"/>
            <a:ext cx="4517875" cy="28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727650" y="570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t-критерий Стьюдента (двухвыборочный)</a:t>
            </a:r>
            <a:endParaRPr/>
          </a:p>
        </p:txBody>
      </p:sp>
      <p:sp>
        <p:nvSpPr>
          <p:cNvPr id="294" name="Google Shape;294;p46"/>
          <p:cNvSpPr txBox="1"/>
          <p:nvPr>
            <p:ph idx="1" type="body"/>
          </p:nvPr>
        </p:nvSpPr>
        <p:spPr>
          <a:xfrm>
            <a:off x="757925" y="1360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H</a:t>
            </a:r>
            <a:r>
              <a:rPr baseline="-25000" lang="ru" sz="1800">
                <a:solidFill>
                  <a:srgbClr val="000000"/>
                </a:solidFill>
              </a:rPr>
              <a:t>0</a:t>
            </a:r>
            <a:r>
              <a:rPr lang="ru" sz="1800">
                <a:solidFill>
                  <a:srgbClr val="000000"/>
                </a:solidFill>
              </a:rPr>
              <a:t>: μ</a:t>
            </a:r>
            <a:r>
              <a:rPr baseline="-25000" lang="ru" sz="1800">
                <a:solidFill>
                  <a:srgbClr val="000000"/>
                </a:solidFill>
              </a:rPr>
              <a:t>1</a:t>
            </a:r>
            <a:r>
              <a:rPr lang="ru" sz="1800">
                <a:solidFill>
                  <a:srgbClr val="000000"/>
                </a:solidFill>
              </a:rPr>
              <a:t>−μ</a:t>
            </a:r>
            <a:r>
              <a:rPr baseline="-25000" lang="ru" sz="1800">
                <a:solidFill>
                  <a:srgbClr val="000000"/>
                </a:solidFill>
              </a:rPr>
              <a:t>2</a:t>
            </a:r>
            <a:r>
              <a:rPr lang="ru" sz="1800">
                <a:solidFill>
                  <a:srgbClr val="000000"/>
                </a:solidFill>
              </a:rPr>
              <a:t> = 0 — средние значения не различаются в двух группах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H</a:t>
            </a:r>
            <a:r>
              <a:rPr baseline="-25000" lang="ru" sz="1800">
                <a:solidFill>
                  <a:srgbClr val="000000"/>
                </a:solidFill>
              </a:rPr>
              <a:t>A</a:t>
            </a:r>
            <a:r>
              <a:rPr lang="ru" sz="1800">
                <a:solidFill>
                  <a:srgbClr val="000000"/>
                </a:solidFill>
              </a:rPr>
              <a:t>: μ</a:t>
            </a:r>
            <a:r>
              <a:rPr baseline="-25000" lang="ru" sz="1800">
                <a:solidFill>
                  <a:srgbClr val="000000"/>
                </a:solidFill>
              </a:rPr>
              <a:t>1</a:t>
            </a:r>
            <a:r>
              <a:rPr lang="ru" sz="1800">
                <a:solidFill>
                  <a:srgbClr val="000000"/>
                </a:solidFill>
              </a:rPr>
              <a:t>−μ</a:t>
            </a:r>
            <a:r>
              <a:rPr baseline="-25000" lang="ru" sz="1800">
                <a:solidFill>
                  <a:srgbClr val="000000"/>
                </a:solidFill>
              </a:rPr>
              <a:t>2</a:t>
            </a:r>
            <a:r>
              <a:rPr lang="ru" sz="1800">
                <a:solidFill>
                  <a:srgbClr val="000000"/>
                </a:solidFill>
              </a:rPr>
              <a:t>≠ 0 — средние значения различаются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Нас интересует </a:t>
            </a:r>
            <a:r>
              <a:rPr b="1" lang="ru" sz="1800">
                <a:solidFill>
                  <a:srgbClr val="000000"/>
                </a:solidFill>
              </a:rPr>
              <a:t>разность выборочных средних</a:t>
            </a:r>
            <a:r>
              <a:rPr lang="ru" sz="1800">
                <a:solidFill>
                  <a:srgbClr val="000000"/>
                </a:solidFill>
              </a:rPr>
              <a:t>, которая будет равна 0 при верной нулевой гипотезе.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95" name="Google Shape;295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875" y="3875975"/>
            <a:ext cx="5678251" cy="9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242225" y="525375"/>
            <a:ext cx="8416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Критерии данных для двухвыборочного t-test</a:t>
            </a:r>
            <a:endParaRPr/>
          </a:p>
        </p:txBody>
      </p:sp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537125" y="1694175"/>
            <a:ext cx="7961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ru" sz="1800">
                <a:solidFill>
                  <a:srgbClr val="000000"/>
                </a:solidFill>
              </a:rPr>
              <a:t>Наблюдения независимы друг от друга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ru" sz="1800">
                <a:solidFill>
                  <a:srgbClr val="000000"/>
                </a:solidFill>
              </a:rPr>
              <a:t>Выборки независимы друг от друга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ru" sz="1800">
                <a:solidFill>
                  <a:srgbClr val="000000"/>
                </a:solidFill>
              </a:rPr>
              <a:t>Объем выборки достаточно велик или величины нормально распределены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03" name="Google Shape;30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665350" y="55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Разновидности t-test</a:t>
            </a:r>
            <a:endParaRPr/>
          </a:p>
        </p:txBody>
      </p:sp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665350" y="1302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</a:rPr>
              <a:t>Двухвыборочный t-тест используется для проверки значимости различий между средними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</a:rPr>
              <a:t>стандартная ошибка разности двух средних, может рассчитываться по-разному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ru" sz="1600">
                <a:solidFill>
                  <a:srgbClr val="000000"/>
                </a:solidFill>
              </a:rPr>
              <a:t>t-тест Стьюдента — если считать, что дисперсии в группах равны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ru" sz="1600">
                <a:solidFill>
                  <a:srgbClr val="000000"/>
                </a:solidFill>
              </a:rPr>
              <a:t>t-тест Уэлча — если считать, что дисперсии могут быть разными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0" name="Google Shape;310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725" y="1891475"/>
            <a:ext cx="5015300" cy="10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idx="1" type="body"/>
          </p:nvPr>
        </p:nvSpPr>
        <p:spPr>
          <a:xfrm>
            <a:off x="772200" y="1608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</a:rPr>
              <a:t>Однако, если выборки у вас связанные, то необходимо использовать парный t-test. Это необходимо использовать в случае, если наблюдения в выборках взаимосвязаны: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прием сначала одного, а затем второго препарата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сравнение групп до и после воздействия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17" name="Google Shape;317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8" name="Google Shape;318;p49"/>
          <p:cNvSpPr txBox="1"/>
          <p:nvPr>
            <p:ph type="title"/>
          </p:nvPr>
        </p:nvSpPr>
        <p:spPr>
          <a:xfrm>
            <a:off x="665350" y="55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Разновидности t-test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Параметрические критерии</a:t>
            </a:r>
            <a:endParaRPr/>
          </a:p>
        </p:txBody>
      </p:sp>
      <p:sp>
        <p:nvSpPr>
          <p:cNvPr id="324" name="Google Shape;324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5" name="Google Shape;325;p50"/>
          <p:cNvSpPr txBox="1"/>
          <p:nvPr/>
        </p:nvSpPr>
        <p:spPr>
          <a:xfrm>
            <a:off x="620575" y="1570825"/>
            <a:ext cx="73593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Предполагают знание о виде распределения случайной величины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t-критерий Стьюдента — данные должны быть нормально распределены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Если данных много и они не скошены — можно использовать t-критерий Стьюдента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А если данных мало или они специфичные?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Непараметрические критерии</a:t>
            </a:r>
            <a:endParaRPr/>
          </a:p>
        </p:txBody>
      </p:sp>
      <p:sp>
        <p:nvSpPr>
          <p:cNvPr id="331" name="Google Shape;331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Непараметрические критерии</a:t>
            </a:r>
            <a:endParaRPr/>
          </a:p>
        </p:txBody>
      </p:sp>
      <p:sp>
        <p:nvSpPr>
          <p:cNvPr id="337" name="Google Shape;337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8" name="Google Shape;338;p52"/>
          <p:cNvSpPr txBox="1"/>
          <p:nvPr/>
        </p:nvSpPr>
        <p:spPr>
          <a:xfrm>
            <a:off x="620575" y="1570825"/>
            <a:ext cx="73215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Не предполагают знание о виде распределения случайной величины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Не знаем вид распределения нашей выборки — давайте перейдём к другой, но такой, чтобы мы понимали распределение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знаков</a:t>
            </a:r>
            <a:endParaRPr/>
          </a:p>
        </p:txBody>
      </p:sp>
      <p:sp>
        <p:nvSpPr>
          <p:cNvPr id="344" name="Google Shape;344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5" name="Google Shape;345;p53"/>
          <p:cNvSpPr txBox="1"/>
          <p:nvPr/>
        </p:nvSpPr>
        <p:spPr>
          <a:xfrm>
            <a:off x="620575" y="1570825"/>
            <a:ext cx="71250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Проверим, что медиана выборки равна некоторому числу m (одновыборочная версия)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Не знаем про распределение выборки — не используем абсолютные значения выборки!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Сравним значения с заданной медианой m — будем получать 0 и 1 (меньше m и больше m)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Получаем новую бинарную выборку, ожидаем, что p = 1/2, так как сравнивали с медианой 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Биномиальное распределение у новой выборки!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гипотез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727650" y="1394975"/>
            <a:ext cx="76887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</a:rPr>
              <a:t>Нулевая гипотеза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Средний  объем легких у курящих и не курящих людей не различается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0000"/>
                </a:solidFill>
              </a:rPr>
              <a:t>Альтернативная гипотеза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ru" sz="1800">
                <a:solidFill>
                  <a:srgbClr val="000000"/>
                </a:solidFill>
              </a:rPr>
              <a:t>Односторонняя </a:t>
            </a:r>
            <a:r>
              <a:rPr lang="ru" sz="1800">
                <a:solidFill>
                  <a:srgbClr val="000000"/>
                </a:solidFill>
              </a:rPr>
              <a:t>					</a:t>
            </a:r>
            <a:r>
              <a:rPr i="1" lang="ru" sz="1800">
                <a:solidFill>
                  <a:srgbClr val="000000"/>
                </a:solidFill>
              </a:rPr>
              <a:t>		</a:t>
            </a:r>
            <a:r>
              <a:rPr b="1" i="1" lang="ru" sz="1800">
                <a:solidFill>
                  <a:srgbClr val="000000"/>
                </a:solidFill>
              </a:rPr>
              <a:t>Двусторонняя</a:t>
            </a:r>
            <a:endParaRPr b="1" i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4901300" y="3780850"/>
            <a:ext cx="37542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Объем легких у курящих и не курящих людей различается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207501" y="3780850"/>
            <a:ext cx="4145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Объем легких у курящих людей меньше/больше, чем у некурящих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знаков</a:t>
            </a:r>
            <a:endParaRPr/>
          </a:p>
        </p:txBody>
      </p:sp>
      <p:sp>
        <p:nvSpPr>
          <p:cNvPr id="351" name="Google Shape;351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2" name="Google Shape;352;p54"/>
          <p:cNvSpPr txBox="1"/>
          <p:nvPr/>
        </p:nvSpPr>
        <p:spPr>
          <a:xfrm>
            <a:off x="620575" y="1570825"/>
            <a:ext cx="81234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Выборка: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, …,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∼ P (P — не известно)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Нулевая гипотеза: median(X) = 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Альтернативная гипотеза: median(X) ≠ m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Статистика T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N</a:t>
            </a:r>
            <a:endParaRPr baseline="-2500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Нулевое распределение: T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∼ Bin(N, 1/2)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301" y="3797924"/>
            <a:ext cx="2629400" cy="10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знаков</a:t>
            </a:r>
            <a:endParaRPr/>
          </a:p>
        </p:txBody>
      </p:sp>
      <p:sp>
        <p:nvSpPr>
          <p:cNvPr id="359" name="Google Shape;359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012" y="1329050"/>
            <a:ext cx="4449976" cy="32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знаков</a:t>
            </a:r>
            <a:endParaRPr/>
          </a:p>
        </p:txBody>
      </p:sp>
      <p:sp>
        <p:nvSpPr>
          <p:cNvPr id="366" name="Google Shape;366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7" name="Google Shape;3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411" y="1259824"/>
            <a:ext cx="3646774" cy="6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389" y="1978925"/>
            <a:ext cx="4495214" cy="31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знаков</a:t>
            </a:r>
            <a:endParaRPr/>
          </a:p>
        </p:txBody>
      </p:sp>
      <p:sp>
        <p:nvSpPr>
          <p:cNvPr id="374" name="Google Shape;374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88" y="1413575"/>
            <a:ext cx="3485025" cy="17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201" y="3607400"/>
            <a:ext cx="6337549" cy="11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знаков</a:t>
            </a:r>
            <a:endParaRPr/>
          </a:p>
        </p:txBody>
      </p:sp>
      <p:sp>
        <p:nvSpPr>
          <p:cNvPr id="382" name="Google Shape;382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3" name="Google Shape;383;p58"/>
          <p:cNvSpPr txBox="1"/>
          <p:nvPr/>
        </p:nvSpPr>
        <p:spPr>
          <a:xfrm>
            <a:off x="620575" y="1570825"/>
            <a:ext cx="68148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Выборка: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11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, …,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1N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,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21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, …,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2N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— связанные выборки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Нулевая гипотеза: P(X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&gt;X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) = 1/2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Альтернативная гипотеза: P(X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&gt;X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) ≠ 1/2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Статистика T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N</a:t>
            </a:r>
            <a:endParaRPr baseline="-2500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Нулевое распределение: T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∼ Bin(N, 1/2)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824" y="3773925"/>
            <a:ext cx="3131850" cy="12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Критерий рангов</a:t>
            </a:r>
            <a:endParaRPr/>
          </a:p>
        </p:txBody>
      </p:sp>
      <p:sp>
        <p:nvSpPr>
          <p:cNvPr id="390" name="Google Shape;390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1" name="Google Shape;391;p59"/>
          <p:cNvSpPr txBox="1"/>
          <p:nvPr/>
        </p:nvSpPr>
        <p:spPr>
          <a:xfrm>
            <a:off x="620550" y="1712050"/>
            <a:ext cx="73596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Мы превратили выборку в выборку бинарных величин — потеряли часть информации и получили более слабый по мощности критерий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Промежуточный вариант — отказаться от абсолютных значений, но сохранить порядок в выборке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Ранги</a:t>
            </a:r>
            <a:endParaRPr/>
          </a:p>
        </p:txBody>
      </p:sp>
      <p:sp>
        <p:nvSpPr>
          <p:cNvPr id="397" name="Google Shape;397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8" name="Google Shape;398;p60"/>
          <p:cNvSpPr txBox="1"/>
          <p:nvPr/>
        </p:nvSpPr>
        <p:spPr>
          <a:xfrm>
            <a:off x="633875" y="1469150"/>
            <a:ext cx="65670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Вариационный ряд — отсортированная по возрастанию выборка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Группы равных элементов — связки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Если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не в связке, то rank(X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) = r: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=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(r)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Font typeface="Lato"/>
              <a:buChar char="●"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Если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в связке от k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до k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, то rank(X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) = (k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+ k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) / 2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60"/>
          <p:cNvSpPr txBox="1"/>
          <p:nvPr/>
        </p:nvSpPr>
        <p:spPr>
          <a:xfrm>
            <a:off x="2118925" y="2140650"/>
            <a:ext cx="541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, …,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⇒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(1)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≤ … &lt;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(k1)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= … =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(k2)</a:t>
            </a:r>
            <a:r>
              <a:rPr lang="ru" sz="1600">
                <a:latin typeface="Lato"/>
                <a:ea typeface="Lato"/>
                <a:cs typeface="Lato"/>
                <a:sym typeface="Lato"/>
              </a:rPr>
              <a:t> &lt; … ≤ X</a:t>
            </a:r>
            <a:r>
              <a:rPr baseline="-25000" lang="ru" sz="1600">
                <a:latin typeface="Lato"/>
                <a:ea typeface="Lato"/>
                <a:cs typeface="Lato"/>
                <a:sym typeface="Lato"/>
              </a:rPr>
              <a:t>(N)</a:t>
            </a:r>
            <a:endParaRPr baseline="-2500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Ранги</a:t>
            </a:r>
            <a:endParaRPr/>
          </a:p>
        </p:txBody>
      </p:sp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06" name="Google Shape;4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250" y="990875"/>
            <a:ext cx="5248326" cy="364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/>
          <p:nvPr>
            <p:ph type="title"/>
          </p:nvPr>
        </p:nvSpPr>
        <p:spPr>
          <a:xfrm>
            <a:off x="669150" y="55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Критерий Манна-Уитни-Уилкоксона</a:t>
            </a:r>
            <a:endParaRPr/>
          </a:p>
        </p:txBody>
      </p:sp>
      <p:sp>
        <p:nvSpPr>
          <p:cNvPr id="412" name="Google Shape;412;p62"/>
          <p:cNvSpPr txBox="1"/>
          <p:nvPr>
            <p:ph idx="1" type="body"/>
          </p:nvPr>
        </p:nvSpPr>
        <p:spPr>
          <a:xfrm>
            <a:off x="610650" y="1339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Есть 2 выборки X и Y, измеренных хотя бы в ранговой шкале. 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Выборки должны быть независимы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H0: P(X &gt; Y) = P(X &lt; Y)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Для этого вычисляется специальная U-статистика: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ru" sz="1600">
                <a:solidFill>
                  <a:srgbClr val="000000"/>
                </a:solidFill>
              </a:rPr>
              <a:t>Честно считаем для всех возможных пар количество случаев, когда  x</a:t>
            </a:r>
            <a:r>
              <a:rPr baseline="-25000" lang="ru" sz="1600">
                <a:solidFill>
                  <a:srgbClr val="000000"/>
                </a:solidFill>
              </a:rPr>
              <a:t>i</a:t>
            </a:r>
            <a:r>
              <a:rPr lang="ru" sz="1600">
                <a:solidFill>
                  <a:srgbClr val="000000"/>
                </a:solidFill>
              </a:rPr>
              <a:t> &gt; y</a:t>
            </a:r>
            <a:r>
              <a:rPr baseline="-25000" lang="ru" sz="1600">
                <a:solidFill>
                  <a:srgbClr val="000000"/>
                </a:solidFill>
              </a:rPr>
              <a:t>j</a:t>
            </a:r>
            <a:r>
              <a:rPr lang="ru" sz="1600">
                <a:solidFill>
                  <a:srgbClr val="000000"/>
                </a:solidFill>
              </a:rPr>
              <a:t>, ситуации равенства считаем за 0.5, получим  U1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ru" sz="1600">
                <a:solidFill>
                  <a:srgbClr val="000000"/>
                </a:solidFill>
              </a:rPr>
              <a:t>Аналогично, перевернув знак, считаем U2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ru" sz="1600">
                <a:solidFill>
                  <a:srgbClr val="000000"/>
                </a:solidFill>
              </a:rPr>
              <a:t>В качестве U берем минимум из этих величин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Есть и другие методы подсчета U, менее вычислительно громоздкие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13" name="Google Shape;413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4" name="Google Shape;414;p62"/>
          <p:cNvSpPr txBox="1"/>
          <p:nvPr/>
        </p:nvSpPr>
        <p:spPr>
          <a:xfrm>
            <a:off x="669150" y="4095750"/>
            <a:ext cx="7571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Для U-статистики есть специальные таблицы, дающие p-value по n_1 и n_2, однако для больших объемов выборок статистика имеет близкое к нормальному распределение.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729450" y="1322450"/>
            <a:ext cx="82791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Множественная проверка гипотез</a:t>
            </a:r>
            <a:endParaRPr/>
          </a:p>
        </p:txBody>
      </p:sp>
      <p:sp>
        <p:nvSpPr>
          <p:cNvPr id="420" name="Google Shape;420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1" name="Google Shape;421;p63"/>
          <p:cNvPicPr preferRelativeResize="0"/>
          <p:nvPr/>
        </p:nvPicPr>
        <p:blipFill rotWithShape="1">
          <a:blip r:embed="rId3">
            <a:alphaModFix/>
          </a:blip>
          <a:srcRect b="0" l="14709" r="15179" t="0"/>
          <a:stretch/>
        </p:blipFill>
        <p:spPr>
          <a:xfrm>
            <a:off x="397575" y="2128525"/>
            <a:ext cx="7956200" cy="28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средних. z-критерий</a:t>
            </a:r>
            <a:endParaRPr/>
          </a:p>
        </p:txBody>
      </p:sp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625" y="1983425"/>
            <a:ext cx="2389675" cy="1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770200" y="1483025"/>
            <a:ext cx="18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Формулировка: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669150" y="55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Множественная проверка гипотез</a:t>
            </a:r>
            <a:endParaRPr/>
          </a:p>
        </p:txBody>
      </p:sp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727650" y="1475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Научились проверять одну гипотезу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А если гипотез не 1, а 100?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28" name="Google Shape;428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669150" y="55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Множественная проверка гипотез</a:t>
            </a:r>
            <a:endParaRPr/>
          </a:p>
        </p:txBody>
      </p:sp>
      <p:sp>
        <p:nvSpPr>
          <p:cNvPr id="434" name="Google Shape;434;p65"/>
          <p:cNvSpPr txBox="1"/>
          <p:nvPr>
            <p:ph idx="1" type="body"/>
          </p:nvPr>
        </p:nvSpPr>
        <p:spPr>
          <a:xfrm>
            <a:off x="727650" y="1475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Выбранный уровень значимости (α = 0.05)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ru" sz="1600">
                <a:solidFill>
                  <a:srgbClr val="000000"/>
                </a:solidFill>
              </a:rPr>
              <a:t>в теории - вероятность ложно отвергнуть нулевую гипотезу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ru" sz="1600">
                <a:solidFill>
                  <a:srgbClr val="000000"/>
                </a:solidFill>
              </a:rPr>
              <a:t>на практике - шансы посчитать, что ваш препарат работает, когда это не так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Что происходит, если гипотез 10?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35" name="Google Shape;435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669150" y="55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Множественная проверка гипотез</a:t>
            </a:r>
            <a:endParaRPr/>
          </a:p>
        </p:txBody>
      </p:sp>
      <p:sp>
        <p:nvSpPr>
          <p:cNvPr id="441" name="Google Shape;441;p66"/>
          <p:cNvSpPr txBox="1"/>
          <p:nvPr>
            <p:ph idx="1" type="body"/>
          </p:nvPr>
        </p:nvSpPr>
        <p:spPr>
          <a:xfrm>
            <a:off x="631325" y="1475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Оценим шансы ложно принять хотя бы 1 препарат за работающий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Вероятность правильно не принять 1 препарат: (1 - α)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Вероятность правильно не принять 10 препаратов: (1 - α)</a:t>
            </a:r>
            <a:r>
              <a:rPr baseline="30000" lang="ru" sz="1600">
                <a:solidFill>
                  <a:srgbClr val="000000"/>
                </a:solidFill>
              </a:rPr>
              <a:t>10</a:t>
            </a:r>
            <a:endParaRPr baseline="30000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Вероятность ложно принять хотя бы 1 из 10 препаратов: 1 - (1 - α)</a:t>
            </a:r>
            <a:r>
              <a:rPr baseline="30000" lang="ru" sz="1600">
                <a:solidFill>
                  <a:srgbClr val="000000"/>
                </a:solidFill>
              </a:rPr>
              <a:t>10</a:t>
            </a:r>
            <a:endParaRPr baseline="30000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Для 10 препаратов, α = 0.05: P = 0.40126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42" name="Google Shape;442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>
            <p:ph type="title"/>
          </p:nvPr>
        </p:nvSpPr>
        <p:spPr>
          <a:xfrm>
            <a:off x="669150" y="55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Множественная проверка гипотез</a:t>
            </a:r>
            <a:endParaRPr/>
          </a:p>
        </p:txBody>
      </p:sp>
      <p:sp>
        <p:nvSpPr>
          <p:cNvPr id="448" name="Google Shape;448;p67"/>
          <p:cNvSpPr txBox="1"/>
          <p:nvPr>
            <p:ph idx="1" type="body"/>
          </p:nvPr>
        </p:nvSpPr>
        <p:spPr>
          <a:xfrm>
            <a:off x="727650" y="1475500"/>
            <a:ext cx="790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Для 10 препаратов, α = 0.05: P = 0.40126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То есть вероятность ошибки первого рода 0.4!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Если N = 100: P = 0.99408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То есть найдется хотя бы 1 препарат, который будет лучше плацебо           (но просто случайно)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49" name="Google Shape;449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 txBox="1"/>
          <p:nvPr>
            <p:ph type="title"/>
          </p:nvPr>
        </p:nvSpPr>
        <p:spPr>
          <a:xfrm>
            <a:off x="669150" y="55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Ошибка первого рода</a:t>
            </a:r>
            <a:endParaRPr/>
          </a:p>
        </p:txBody>
      </p:sp>
      <p:sp>
        <p:nvSpPr>
          <p:cNvPr id="455" name="Google Shape;455;p68"/>
          <p:cNvSpPr txBox="1"/>
          <p:nvPr>
            <p:ph idx="1" type="body"/>
          </p:nvPr>
        </p:nvSpPr>
        <p:spPr>
          <a:xfrm>
            <a:off x="727650" y="1475500"/>
            <a:ext cx="790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Ранее хотели ошибку первого рода α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Теперь хотим того же, но для группы экспериментов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Групповая ошибка первого рода: FWER(V &gt; 0)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V — число ложноотвергнутых гипотез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FamilyWise Error Rate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Цель: FWER(V &gt; 0) ≤ ɑ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Как добиться? Подобрать ɑ</a:t>
            </a:r>
            <a:r>
              <a:rPr baseline="-25000" lang="ru" sz="1600">
                <a:solidFill>
                  <a:srgbClr val="000000"/>
                </a:solidFill>
              </a:rPr>
              <a:t>i</a:t>
            </a:r>
            <a:r>
              <a:rPr lang="ru" sz="1600">
                <a:solidFill>
                  <a:srgbClr val="000000"/>
                </a:solidFill>
              </a:rPr>
              <a:t> для проверки гипотезы H</a:t>
            </a:r>
            <a:r>
              <a:rPr baseline="-25000" lang="ru" sz="1600">
                <a:solidFill>
                  <a:srgbClr val="000000"/>
                </a:solidFill>
              </a:rPr>
              <a:t>i</a:t>
            </a:r>
            <a:endParaRPr baseline="-25000" sz="1600">
              <a:solidFill>
                <a:srgbClr val="000000"/>
              </a:solidFill>
            </a:endParaRPr>
          </a:p>
        </p:txBody>
      </p:sp>
      <p:sp>
        <p:nvSpPr>
          <p:cNvPr id="456" name="Google Shape;456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9"/>
          <p:cNvSpPr txBox="1"/>
          <p:nvPr>
            <p:ph type="title"/>
          </p:nvPr>
        </p:nvSpPr>
        <p:spPr>
          <a:xfrm>
            <a:off x="669150" y="55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Поправка Бонферрони</a:t>
            </a:r>
            <a:endParaRPr/>
          </a:p>
        </p:txBody>
      </p:sp>
      <p:sp>
        <p:nvSpPr>
          <p:cNvPr id="462" name="Google Shape;462;p69"/>
          <p:cNvSpPr txBox="1"/>
          <p:nvPr>
            <p:ph idx="1" type="body"/>
          </p:nvPr>
        </p:nvSpPr>
        <p:spPr>
          <a:xfrm>
            <a:off x="727650" y="1475500"/>
            <a:ext cx="790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Возьмём новые уровни значимости: ɑ</a:t>
            </a:r>
            <a:r>
              <a:rPr baseline="-25000" lang="ru" sz="1600">
                <a:solidFill>
                  <a:srgbClr val="000000"/>
                </a:solidFill>
              </a:rPr>
              <a:t>1</a:t>
            </a:r>
            <a:r>
              <a:rPr lang="ru" sz="1600">
                <a:solidFill>
                  <a:srgbClr val="000000"/>
                </a:solidFill>
              </a:rPr>
              <a:t> = … = ɑ</a:t>
            </a:r>
            <a:r>
              <a:rPr baseline="-25000" lang="ru" sz="1600">
                <a:solidFill>
                  <a:srgbClr val="000000"/>
                </a:solidFill>
              </a:rPr>
              <a:t>m</a:t>
            </a:r>
            <a:r>
              <a:rPr lang="ru" sz="1600">
                <a:solidFill>
                  <a:srgbClr val="000000"/>
                </a:solidFill>
              </a:rPr>
              <a:t> = ɑ / m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Вспомним вероятность отвергнуть хотя бы 1 из N гипотез:                                1 - (1 - ɑ</a:t>
            </a:r>
            <a:r>
              <a:rPr baseline="-25000" lang="ru" sz="1600">
                <a:solidFill>
                  <a:srgbClr val="000000"/>
                </a:solidFill>
              </a:rPr>
              <a:t>i</a:t>
            </a:r>
            <a:r>
              <a:rPr lang="ru" sz="1600">
                <a:solidFill>
                  <a:srgbClr val="000000"/>
                </a:solidFill>
              </a:rPr>
              <a:t>) ^ N = 1 - (1 - ɑ/N) ^ N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Для N=10: 0.04889 ≈ 0.05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Для N=100: 0.04878 ≈ 0.05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Однако сильно уменьшает мощность тестов (то есть возможность детектировать эффект при его наличии)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63" name="Google Shape;463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0"/>
          <p:cNvSpPr txBox="1"/>
          <p:nvPr>
            <p:ph type="title"/>
          </p:nvPr>
        </p:nvSpPr>
        <p:spPr>
          <a:xfrm>
            <a:off x="669150" y="55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Нисходящие методы проверки</a:t>
            </a:r>
            <a:endParaRPr/>
          </a:p>
        </p:txBody>
      </p:sp>
      <p:sp>
        <p:nvSpPr>
          <p:cNvPr id="469" name="Google Shape;469;p70"/>
          <p:cNvSpPr txBox="1"/>
          <p:nvPr>
            <p:ph idx="1" type="body"/>
          </p:nvPr>
        </p:nvSpPr>
        <p:spPr>
          <a:xfrm>
            <a:off x="727650" y="1475500"/>
            <a:ext cx="790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Посчитали уровни значимости для гипотез H</a:t>
            </a:r>
            <a:r>
              <a:rPr baseline="-25000" lang="ru" sz="1600">
                <a:solidFill>
                  <a:srgbClr val="000000"/>
                </a:solidFill>
              </a:rPr>
              <a:t>1</a:t>
            </a:r>
            <a:r>
              <a:rPr lang="ru" sz="1600">
                <a:solidFill>
                  <a:srgbClr val="000000"/>
                </a:solidFill>
              </a:rPr>
              <a:t>, …, H</a:t>
            </a:r>
            <a:r>
              <a:rPr baseline="-25000" lang="ru" sz="1600">
                <a:solidFill>
                  <a:srgbClr val="000000"/>
                </a:solidFill>
              </a:rPr>
              <a:t>m</a:t>
            </a:r>
            <a:endParaRPr baseline="-25000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Отсортируем их и соответствующие им гипотезы: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p</a:t>
            </a:r>
            <a:r>
              <a:rPr baseline="-25000" lang="ru" sz="1600">
                <a:solidFill>
                  <a:srgbClr val="000000"/>
                </a:solidFill>
              </a:rPr>
              <a:t>(1)</a:t>
            </a:r>
            <a:r>
              <a:rPr lang="ru" sz="1600">
                <a:solidFill>
                  <a:srgbClr val="000000"/>
                </a:solidFill>
              </a:rPr>
              <a:t> ≤ … ≤ p</a:t>
            </a:r>
            <a:r>
              <a:rPr baseline="-25000" lang="ru" sz="1600">
                <a:solidFill>
                  <a:srgbClr val="000000"/>
                </a:solidFill>
              </a:rPr>
              <a:t>(m)</a:t>
            </a:r>
            <a:r>
              <a:rPr lang="ru" sz="1600">
                <a:solidFill>
                  <a:srgbClr val="000000"/>
                </a:solidFill>
              </a:rPr>
              <a:t> H</a:t>
            </a:r>
            <a:r>
              <a:rPr baseline="-25000" lang="ru" sz="1600">
                <a:solidFill>
                  <a:srgbClr val="000000"/>
                </a:solidFill>
              </a:rPr>
              <a:t>(1)</a:t>
            </a:r>
            <a:r>
              <a:rPr lang="ru" sz="1600">
                <a:solidFill>
                  <a:srgbClr val="000000"/>
                </a:solidFill>
              </a:rPr>
              <a:t>, …, H</a:t>
            </a:r>
            <a:r>
              <a:rPr baseline="-25000" lang="ru" sz="1600">
                <a:solidFill>
                  <a:srgbClr val="000000"/>
                </a:solidFill>
              </a:rPr>
              <a:t>(m)</a:t>
            </a:r>
            <a:endParaRPr baseline="-25000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Проверять будем по следующему алгоритму: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ru" sz="1600">
                <a:solidFill>
                  <a:srgbClr val="000000"/>
                </a:solidFill>
              </a:rPr>
              <a:t>Если p</a:t>
            </a:r>
            <a:r>
              <a:rPr baseline="-25000" lang="ru" sz="1600">
                <a:solidFill>
                  <a:srgbClr val="000000"/>
                </a:solidFill>
              </a:rPr>
              <a:t>(1)</a:t>
            </a:r>
            <a:r>
              <a:rPr lang="ru" sz="1600">
                <a:solidFill>
                  <a:srgbClr val="000000"/>
                </a:solidFill>
              </a:rPr>
              <a:t> &gt; ɑ</a:t>
            </a:r>
            <a:r>
              <a:rPr baseline="-25000" lang="ru" sz="1600">
                <a:solidFill>
                  <a:srgbClr val="000000"/>
                </a:solidFill>
              </a:rPr>
              <a:t>(1)</a:t>
            </a:r>
            <a:r>
              <a:rPr lang="ru" sz="1600">
                <a:solidFill>
                  <a:srgbClr val="000000"/>
                </a:solidFill>
              </a:rPr>
              <a:t>, то принимаем все нулевые гипотезы H</a:t>
            </a:r>
            <a:r>
              <a:rPr baseline="-25000" lang="ru" sz="1600">
                <a:solidFill>
                  <a:srgbClr val="000000"/>
                </a:solidFill>
              </a:rPr>
              <a:t>(1)</a:t>
            </a:r>
            <a:r>
              <a:rPr lang="ru" sz="1600">
                <a:solidFill>
                  <a:srgbClr val="000000"/>
                </a:solidFill>
              </a:rPr>
              <a:t>, …, H</a:t>
            </a:r>
            <a:r>
              <a:rPr baseline="-25000" lang="ru" sz="1600">
                <a:solidFill>
                  <a:srgbClr val="000000"/>
                </a:solidFill>
              </a:rPr>
              <a:t>(m)</a:t>
            </a:r>
            <a:r>
              <a:rPr lang="ru" sz="1600">
                <a:solidFill>
                  <a:srgbClr val="000000"/>
                </a:solidFill>
              </a:rPr>
              <a:t>, иначе отвергаем H</a:t>
            </a:r>
            <a:r>
              <a:rPr baseline="-25000" lang="ru" sz="1600">
                <a:solidFill>
                  <a:srgbClr val="000000"/>
                </a:solidFill>
              </a:rPr>
              <a:t>(1)</a:t>
            </a:r>
            <a:r>
              <a:rPr lang="ru" sz="1600">
                <a:solidFill>
                  <a:srgbClr val="000000"/>
                </a:solidFill>
              </a:rPr>
              <a:t> и проверяем дальше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ru" sz="1600">
                <a:solidFill>
                  <a:srgbClr val="000000"/>
                </a:solidFill>
              </a:rPr>
              <a:t>Если p</a:t>
            </a:r>
            <a:r>
              <a:rPr baseline="-25000" lang="ru" sz="1600">
                <a:solidFill>
                  <a:srgbClr val="000000"/>
                </a:solidFill>
              </a:rPr>
              <a:t>(2)</a:t>
            </a:r>
            <a:r>
              <a:rPr lang="ru" sz="1600">
                <a:solidFill>
                  <a:srgbClr val="000000"/>
                </a:solidFill>
              </a:rPr>
              <a:t> &gt; ɑ</a:t>
            </a:r>
            <a:r>
              <a:rPr baseline="-25000" lang="ru" sz="1600">
                <a:solidFill>
                  <a:srgbClr val="000000"/>
                </a:solidFill>
              </a:rPr>
              <a:t>(2)</a:t>
            </a:r>
            <a:r>
              <a:rPr lang="ru" sz="1600">
                <a:solidFill>
                  <a:srgbClr val="000000"/>
                </a:solidFill>
              </a:rPr>
              <a:t>, то принимаем все нулевые гипотезы H</a:t>
            </a:r>
            <a:r>
              <a:rPr baseline="-25000" lang="ru" sz="1600">
                <a:solidFill>
                  <a:srgbClr val="000000"/>
                </a:solidFill>
              </a:rPr>
              <a:t>(2)</a:t>
            </a:r>
            <a:r>
              <a:rPr lang="ru" sz="1600">
                <a:solidFill>
                  <a:srgbClr val="000000"/>
                </a:solidFill>
              </a:rPr>
              <a:t>, …, H</a:t>
            </a:r>
            <a:r>
              <a:rPr baseline="-25000" lang="ru" sz="1600">
                <a:solidFill>
                  <a:srgbClr val="000000"/>
                </a:solidFill>
              </a:rPr>
              <a:t>(m)</a:t>
            </a:r>
            <a:r>
              <a:rPr lang="ru" sz="1600">
                <a:solidFill>
                  <a:srgbClr val="000000"/>
                </a:solidFill>
              </a:rPr>
              <a:t>, иначе отвергаем H</a:t>
            </a:r>
            <a:r>
              <a:rPr baseline="-25000" lang="ru" sz="1600">
                <a:solidFill>
                  <a:srgbClr val="000000"/>
                </a:solidFill>
              </a:rPr>
              <a:t>(2)</a:t>
            </a:r>
            <a:r>
              <a:rPr lang="ru" sz="1600">
                <a:solidFill>
                  <a:srgbClr val="000000"/>
                </a:solidFill>
              </a:rPr>
              <a:t> и проверяем дальше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ru" sz="1600">
                <a:solidFill>
                  <a:srgbClr val="000000"/>
                </a:solidFill>
              </a:rPr>
              <a:t>…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70" name="Google Shape;470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>
            <p:ph type="title"/>
          </p:nvPr>
        </p:nvSpPr>
        <p:spPr>
          <a:xfrm>
            <a:off x="669150" y="55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Холма</a:t>
            </a:r>
            <a:endParaRPr/>
          </a:p>
        </p:txBody>
      </p:sp>
      <p:sp>
        <p:nvSpPr>
          <p:cNvPr id="476" name="Google Shape;476;p71"/>
          <p:cNvSpPr txBox="1"/>
          <p:nvPr>
            <p:ph idx="1" type="body"/>
          </p:nvPr>
        </p:nvSpPr>
        <p:spPr>
          <a:xfrm>
            <a:off x="727650" y="1475500"/>
            <a:ext cx="790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ru" sz="1600">
                <a:solidFill>
                  <a:srgbClr val="000000"/>
                </a:solidFill>
              </a:rPr>
              <a:t>Обеспечивает FWER на уровне ɑ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77" name="Google Shape;477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78" name="Google Shape;47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345" y="1996950"/>
            <a:ext cx="2001300" cy="26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686700" y="60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средних. z-критерий</a:t>
            </a:r>
            <a:endParaRPr/>
          </a:p>
        </p:txBody>
      </p:sp>
      <p:sp>
        <p:nvSpPr>
          <p:cNvPr id="161" name="Google Shape;161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625" y="1983425"/>
            <a:ext cx="2389675" cy="1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770200" y="1483025"/>
            <a:ext cx="28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Распределение статистики: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p-value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679575" y="1295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rgbClr val="000000"/>
                </a:solidFill>
              </a:rPr>
              <a:t>Вероятность получить более экстремальное значение статистики, когда нулевая гипотеза верна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0" name="Google Shape;17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25" y="2147725"/>
            <a:ext cx="4890200" cy="2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727650" y="54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Заблуждения о p-value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727650" y="1394350"/>
            <a:ext cx="734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p-value вероятность того, что верна сама H</a:t>
            </a:r>
            <a:r>
              <a:rPr baseline="-25000" lang="ru" sz="1600">
                <a:solidFill>
                  <a:srgbClr val="000000"/>
                </a:solidFill>
              </a:rPr>
              <a:t>0</a:t>
            </a:r>
            <a:r>
              <a:rPr lang="ru" sz="1600">
                <a:solidFill>
                  <a:srgbClr val="000000"/>
                </a:solidFill>
              </a:rPr>
              <a:t> — нет, расчет производится при условии, что H</a:t>
            </a:r>
            <a:r>
              <a:rPr baseline="-25000" lang="ru" sz="1600">
                <a:solidFill>
                  <a:srgbClr val="000000"/>
                </a:solidFill>
              </a:rPr>
              <a:t>0 </a:t>
            </a:r>
            <a:r>
              <a:rPr lang="ru" sz="1600">
                <a:solidFill>
                  <a:srgbClr val="000000"/>
                </a:solidFill>
              </a:rPr>
              <a:t>верна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p-value — это вероятность получить такое значение статистики при справедливой H</a:t>
            </a:r>
            <a:r>
              <a:rPr baseline="-25000" lang="ru" sz="1600">
                <a:solidFill>
                  <a:srgbClr val="000000"/>
                </a:solidFill>
              </a:rPr>
              <a:t>0</a:t>
            </a:r>
            <a:r>
              <a:rPr lang="ru" sz="1600">
                <a:solidFill>
                  <a:srgbClr val="000000"/>
                </a:solidFill>
              </a:rPr>
              <a:t> — такое или более экстремальное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p &gt; 0.05, то различий между группами на самом деле нет (у нас просто нет оснований отклонить нулевую гипотезу)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78" name="Google Shape;17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Ошибки при тестировании гипотез</a:t>
            </a:r>
            <a:endParaRPr/>
          </a:p>
        </p:txBody>
      </p:sp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185" name="Google Shape;185;p32"/>
          <p:cNvGraphicFramePr/>
          <p:nvPr/>
        </p:nvGraphicFramePr>
        <p:xfrm>
          <a:off x="1436950" y="169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{B172C958-7DB3-4372-B787-5CA38E22B1A2}</a:tableStyleId>
              </a:tblPr>
              <a:tblGrid>
                <a:gridCol w="1581750"/>
                <a:gridCol w="1854900"/>
                <a:gridCol w="189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H0 верна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Н0 не верна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Отклонить H0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Ошибка I рода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Принять H0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Ошибка II рода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86" name="Google Shape;186;p32"/>
          <p:cNvSpPr txBox="1"/>
          <p:nvPr/>
        </p:nvSpPr>
        <p:spPr>
          <a:xfrm>
            <a:off x="1225325" y="3419500"/>
            <a:ext cx="6611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Какая ошибка хуже?...Зависит от ситуации.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В науке считается, что ошибка I рода опаснее, так как нарушает бритву Оккама “не плодить сущности сверх необходимого”.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 Но в медицине обе ошибки могут стоить очень дорого.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Мощность теста</a:t>
            </a:r>
            <a:endParaRPr/>
          </a:p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